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bril Fatface" panose="020B0604020202020204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7008">
          <p15:clr>
            <a:srgbClr val="A4A3A4"/>
          </p15:clr>
        </p15:guide>
        <p15:guide id="4" orient="horz" pos="18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n0qZJ7gdSUApXhUGUgLGAJCV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7FFBC9-5FE8-414E-A8C5-BCBF29CB2FF1}">
  <a:tblStyle styleId="{BB7FFBC9-5FE8-414E-A8C5-BCBF29CB2F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Non sono disponibili ID dei progettatori, perché sono stati basati sulle diapositive predefinite master già presenti nella presentazione. </a:t>
            </a:r>
            <a:endParaRPr/>
          </a:p>
        </p:txBody>
      </p:sp>
      <p:sp>
        <p:nvSpPr>
          <p:cNvPr id="300" name="Google Shape;3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 descr="Tag=AccentColor&#10;Flavor=Light&#10;Target=Fill"/>
          <p:cNvSpPr/>
          <p:nvPr/>
        </p:nvSpPr>
        <p:spPr>
          <a:xfrm>
            <a:off x="-1" y="0"/>
            <a:ext cx="7824084" cy="6858000"/>
          </a:xfrm>
          <a:custGeom>
            <a:avLst/>
            <a:gdLst/>
            <a:ahLst/>
            <a:cxnLst/>
            <a:rect l="l" t="t" r="r" b="b"/>
            <a:pathLst>
              <a:path w="7534656" h="6858000" extrusionOk="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con 2 immagini">
  <p:cSld name="Titolo e contenuto con 2 immagini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>
            <a:spLocks noGrp="1"/>
          </p:cNvSpPr>
          <p:nvPr>
            <p:ph type="pic" idx="2"/>
          </p:nvPr>
        </p:nvSpPr>
        <p:spPr>
          <a:xfrm>
            <a:off x="0" y="0"/>
            <a:ext cx="6105136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8"/>
          <p:cNvSpPr>
            <a:spLocks noGrp="1"/>
          </p:cNvSpPr>
          <p:nvPr>
            <p:ph type="pic" idx="3"/>
          </p:nvPr>
        </p:nvSpPr>
        <p:spPr>
          <a:xfrm>
            <a:off x="462420" y="4304418"/>
            <a:ext cx="5414116" cy="2553582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739128" y="3127248"/>
            <a:ext cx="4617720" cy="305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73912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con 4 immagini">
  <p:cSld name="Titolo e contenuto con 4 immagin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>
            <a:spLocks noGrp="1"/>
          </p:cNvSpPr>
          <p:nvPr>
            <p:ph type="pic" idx="2"/>
          </p:nvPr>
        </p:nvSpPr>
        <p:spPr>
          <a:xfrm>
            <a:off x="4726728" y="3802958"/>
            <a:ext cx="4228282" cy="3055043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8"/>
          <p:cNvSpPr>
            <a:spLocks noGrp="1"/>
          </p:cNvSpPr>
          <p:nvPr>
            <p:ph type="pic" idx="3"/>
          </p:nvPr>
        </p:nvSpPr>
        <p:spPr>
          <a:xfrm>
            <a:off x="4726375" y="0"/>
            <a:ext cx="4228635" cy="36943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2643186"/>
            <a:ext cx="3816096" cy="352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>
            <a:spLocks noGrp="1"/>
          </p:cNvSpPr>
          <p:nvPr>
            <p:ph type="pic" idx="4"/>
          </p:nvPr>
        </p:nvSpPr>
        <p:spPr>
          <a:xfrm>
            <a:off x="9082087" y="0"/>
            <a:ext cx="3109415" cy="369437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8"/>
          <p:cNvSpPr>
            <a:spLocks noGrp="1"/>
          </p:cNvSpPr>
          <p:nvPr>
            <p:ph type="pic" idx="5"/>
          </p:nvPr>
        </p:nvSpPr>
        <p:spPr>
          <a:xfrm>
            <a:off x="9081588" y="3802957"/>
            <a:ext cx="3109415" cy="30550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">
  <p:cSld name="Segu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 descr="Tag=AccentColor&#10;Flavor=Light&#10;Target=Fill"/>
          <p:cNvSpPr/>
          <p:nvPr/>
        </p:nvSpPr>
        <p:spPr>
          <a:xfrm>
            <a:off x="380990" y="1327050"/>
            <a:ext cx="6079676" cy="4114233"/>
          </a:xfrm>
          <a:custGeom>
            <a:avLst/>
            <a:gdLst/>
            <a:ahLst/>
            <a:cxnLst/>
            <a:rect l="l" t="t" r="r" b="b"/>
            <a:pathLst>
              <a:path w="7323233" h="5835507" extrusionOk="0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6735763" y="712788"/>
            <a:ext cx="4618037" cy="543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con 2 immagini">
  <p:cSld name="Titolo con 2 immagini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>
            <a:spLocks noGrp="1"/>
          </p:cNvSpPr>
          <p:nvPr>
            <p:ph type="pic" idx="2"/>
          </p:nvPr>
        </p:nvSpPr>
        <p:spPr>
          <a:xfrm>
            <a:off x="-9153" y="0"/>
            <a:ext cx="6105136" cy="624078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>
            <a:spLocks noGrp="1"/>
          </p:cNvSpPr>
          <p:nvPr>
            <p:ph type="pic" idx="3"/>
          </p:nvPr>
        </p:nvSpPr>
        <p:spPr>
          <a:xfrm>
            <a:off x="6355502" y="211465"/>
            <a:ext cx="4941484" cy="387736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5248656" y="4224528"/>
            <a:ext cx="610819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ubTitle" idx="1"/>
          </p:nvPr>
        </p:nvSpPr>
        <p:spPr>
          <a:xfrm>
            <a:off x="5065776" y="5724144"/>
            <a:ext cx="62910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>
            <a:spLocks noGrp="1"/>
          </p:cNvSpPr>
          <p:nvPr>
            <p:ph type="pic" idx="2"/>
          </p:nvPr>
        </p:nvSpPr>
        <p:spPr>
          <a:xfrm>
            <a:off x="328398" y="2204789"/>
            <a:ext cx="2053232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2"/>
          <p:cNvSpPr>
            <a:spLocks noGrp="1"/>
          </p:cNvSpPr>
          <p:nvPr>
            <p:ph type="pic" idx="3"/>
          </p:nvPr>
        </p:nvSpPr>
        <p:spPr>
          <a:xfrm>
            <a:off x="2698894" y="2211836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>
            <a:spLocks noGrp="1"/>
          </p:cNvSpPr>
          <p:nvPr>
            <p:ph type="pic" idx="4"/>
          </p:nvPr>
        </p:nvSpPr>
        <p:spPr>
          <a:xfrm>
            <a:off x="5069387" y="2139888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2"/>
          <p:cNvSpPr>
            <a:spLocks noGrp="1"/>
          </p:cNvSpPr>
          <p:nvPr>
            <p:ph type="pic" idx="5"/>
          </p:nvPr>
        </p:nvSpPr>
        <p:spPr>
          <a:xfrm>
            <a:off x="7439880" y="2176535"/>
            <a:ext cx="2053231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2"/>
          <p:cNvSpPr>
            <a:spLocks noGrp="1"/>
          </p:cNvSpPr>
          <p:nvPr>
            <p:ph type="pic" idx="6"/>
          </p:nvPr>
        </p:nvSpPr>
        <p:spPr>
          <a:xfrm>
            <a:off x="9810369" y="2139888"/>
            <a:ext cx="2053232" cy="166219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329184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7"/>
          </p:nvPr>
        </p:nvSpPr>
        <p:spPr>
          <a:xfrm>
            <a:off x="329184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8"/>
          </p:nvPr>
        </p:nvSpPr>
        <p:spPr>
          <a:xfrm>
            <a:off x="9810369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9"/>
          </p:nvPr>
        </p:nvSpPr>
        <p:spPr>
          <a:xfrm>
            <a:off x="9810369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3"/>
          </p:nvPr>
        </p:nvSpPr>
        <p:spPr>
          <a:xfrm>
            <a:off x="7439880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4"/>
          </p:nvPr>
        </p:nvSpPr>
        <p:spPr>
          <a:xfrm>
            <a:off x="7439880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5"/>
          </p:nvPr>
        </p:nvSpPr>
        <p:spPr>
          <a:xfrm>
            <a:off x="5065218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6"/>
          </p:nvPr>
        </p:nvSpPr>
        <p:spPr>
          <a:xfrm>
            <a:off x="5065218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7"/>
          </p:nvPr>
        </p:nvSpPr>
        <p:spPr>
          <a:xfrm>
            <a:off x="2703846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8"/>
          </p:nvPr>
        </p:nvSpPr>
        <p:spPr>
          <a:xfrm>
            <a:off x="2703846" y="4782312"/>
            <a:ext cx="2057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 3 colonna">
  <p:cSld name="Confronto 3 colonn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3"/>
          </p:nvPr>
        </p:nvSpPr>
        <p:spPr>
          <a:xfrm>
            <a:off x="4541520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4"/>
          </p:nvPr>
        </p:nvSpPr>
        <p:spPr>
          <a:xfrm>
            <a:off x="4541520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5"/>
          </p:nvPr>
        </p:nvSpPr>
        <p:spPr>
          <a:xfrm>
            <a:off x="8243252" y="2011680"/>
            <a:ext cx="31089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6"/>
          </p:nvPr>
        </p:nvSpPr>
        <p:spPr>
          <a:xfrm>
            <a:off x="8243252" y="3127248"/>
            <a:ext cx="31089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ctrTitle"/>
          </p:nvPr>
        </p:nvSpPr>
        <p:spPr>
          <a:xfrm>
            <a:off x="1604200" y="1754454"/>
            <a:ext cx="5596128" cy="297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</a:pPr>
            <a:r>
              <a:rPr lang="it-IT" dirty="0"/>
              <a:t>“Le cose di ogni giorno raccontano segreti…”</a:t>
            </a:r>
            <a:endParaRPr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1"/>
          </p:nvPr>
        </p:nvSpPr>
        <p:spPr>
          <a:xfrm>
            <a:off x="2185988" y="0"/>
            <a:ext cx="9729787" cy="3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ISTITUTO COMPRENSIVO SENIGALLIA SUD -“BELARDI”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SCUOLA DELL’INFANZIA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“C. COLLODI”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dirty="0"/>
              <a:t/>
            </a:r>
            <a:br>
              <a:rPr lang="it-IT" dirty="0"/>
            </a:br>
            <a:endParaRPr dirty="0"/>
          </a:p>
        </p:txBody>
      </p:sp>
      <p:sp>
        <p:nvSpPr>
          <p:cNvPr id="4" name="Google Shape;157;p2"/>
          <p:cNvSpPr txBox="1">
            <a:spLocks/>
          </p:cNvSpPr>
          <p:nvPr/>
        </p:nvSpPr>
        <p:spPr>
          <a:xfrm>
            <a:off x="2739200" y="5600700"/>
            <a:ext cx="917657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r">
              <a:buSzPct val="100000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PROGRAMMAZIONE DUCATIVO – DIDATTICA DI PLESSO </a:t>
            </a:r>
          </a:p>
          <a:p>
            <a:pPr marL="0" indent="0" algn="r">
              <a:buSzPct val="100000"/>
            </a:pP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a.s.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2023-2024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bril Fatface"/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Uscite didattiche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3" name="Google Shape;303;p11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A piedi nel quartiere</a:t>
            </a:r>
            <a:endParaRPr/>
          </a:p>
        </p:txBody>
      </p:sp>
      <p:sp>
        <p:nvSpPr>
          <p:cNvPr id="304" name="Google Shape;304;p11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Per vivere, conoscere il quartiere.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Fare osservazioni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Imparare comportamenti corretti per percorrere le strade.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Sviluppare autonomia</a:t>
            </a:r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In autobus </a:t>
            </a:r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t-IT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Riserva Naturale Regionale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it-IT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Ripa Bianca di Jesi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t-IT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Antico Molino Patregnani di Corinaldo  </a:t>
            </a:r>
            <a:endParaRPr sz="240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pic>
        <p:nvPicPr>
          <p:cNvPr id="308" name="Google Shape;308;p11" descr="Uscite didattiche - area riservata alle scuole | Comune di Venezi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97995">
            <a:off x="8849014" y="930825"/>
            <a:ext cx="2973367" cy="208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 descr="Teacher Clipart. Kids and Their Teacher on a Walk in the - Etsy UK"/>
          <p:cNvPicPr preferRelativeResize="0"/>
          <p:nvPr/>
        </p:nvPicPr>
        <p:blipFill rotWithShape="1">
          <a:blip r:embed="rId4">
            <a:alphaModFix/>
          </a:blip>
          <a:srcRect t="13149" b="4757"/>
          <a:stretch/>
        </p:blipFill>
        <p:spPr>
          <a:xfrm>
            <a:off x="3936402" y="4929003"/>
            <a:ext cx="2400300" cy="156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 txBox="1">
            <a:spLocks noGrp="1"/>
          </p:cNvSpPr>
          <p:nvPr>
            <p:ph type="title"/>
          </p:nvPr>
        </p:nvSpPr>
        <p:spPr>
          <a:xfrm>
            <a:off x="1042988" y="365125"/>
            <a:ext cx="10310812" cy="155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7FC6"/>
              </a:buClr>
              <a:buSzPts val="2400"/>
              <a:buFont typeface="Abril Fatface"/>
              <a:buNone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Collaborare insieme per garantire il buon funzionamento della vita scolastica e la sicurezza dei bambini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6" name="Google Shape;316;p12"/>
          <p:cNvSpPr txBox="1">
            <a:spLocks noGrp="1"/>
          </p:cNvSpPr>
          <p:nvPr>
            <p:ph type="body" idx="1"/>
          </p:nvPr>
        </p:nvSpPr>
        <p:spPr>
          <a:xfrm>
            <a:off x="5352176" y="1923691"/>
            <a:ext cx="6203482" cy="47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Rispetto degli orari </a:t>
            </a:r>
            <a:r>
              <a:rPr lang="it-IT" sz="2400">
                <a:solidFill>
                  <a:srgbClr val="215584"/>
                </a:solidFill>
              </a:rPr>
              <a:t>di entrata uscita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Rispettare</a:t>
            </a:r>
            <a:r>
              <a:rPr lang="it-IT" sz="2400">
                <a:solidFill>
                  <a:srgbClr val="215584"/>
                </a:solidFill>
              </a:rPr>
              <a:t> le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indicazioni</a:t>
            </a:r>
            <a:r>
              <a:rPr lang="it-IT" sz="2400">
                <a:solidFill>
                  <a:srgbClr val="215584"/>
                </a:solidFill>
              </a:rPr>
              <a:t> presenti sulla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porta</a:t>
            </a:r>
            <a:r>
              <a:rPr lang="it-IT" sz="2400">
                <a:solidFill>
                  <a:srgbClr val="215584"/>
                </a:solidFill>
              </a:rPr>
              <a:t> di ingresso quando non c’è il collaboratore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>
                <a:solidFill>
                  <a:srgbClr val="215584"/>
                </a:solidFill>
              </a:rPr>
              <a:t>Lavorare insieme ai docenti sull’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autonomia</a:t>
            </a:r>
            <a:r>
              <a:rPr lang="it-IT" sz="2400">
                <a:solidFill>
                  <a:srgbClr val="215584"/>
                </a:solidFill>
              </a:rPr>
              <a:t> dei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bambini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Partecipare</a:t>
            </a:r>
            <a:r>
              <a:rPr lang="it-IT" sz="2400">
                <a:solidFill>
                  <a:srgbClr val="215584"/>
                </a:solidFill>
              </a:rPr>
              <a:t> agli incontri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>
                <a:solidFill>
                  <a:srgbClr val="215584"/>
                </a:solidFill>
              </a:rPr>
              <a:t>Leggere le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informazioni</a:t>
            </a:r>
            <a:r>
              <a:rPr lang="it-IT" sz="2400">
                <a:solidFill>
                  <a:srgbClr val="215584"/>
                </a:solidFill>
              </a:rPr>
              <a:t> su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Nuvola</a:t>
            </a:r>
            <a:r>
              <a:rPr lang="it-IT" sz="2400">
                <a:solidFill>
                  <a:srgbClr val="215584"/>
                </a:solidFill>
              </a:rPr>
              <a:t>-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sito IC Senigallia sud</a:t>
            </a:r>
            <a:r>
              <a:rPr lang="it-IT" sz="2400">
                <a:solidFill>
                  <a:srgbClr val="215584"/>
                </a:solidFill>
              </a:rPr>
              <a:t>-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bacheca di sezione </a:t>
            </a:r>
            <a:r>
              <a:rPr lang="it-IT" sz="2400">
                <a:solidFill>
                  <a:srgbClr val="215584"/>
                </a:solidFill>
              </a:rPr>
              <a:t>(fuori dalla porta)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584"/>
              </a:buClr>
              <a:buSzPts val="2400"/>
              <a:buNone/>
            </a:pP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Firmare</a:t>
            </a:r>
            <a:r>
              <a:rPr lang="it-IT" sz="2400">
                <a:solidFill>
                  <a:srgbClr val="215584"/>
                </a:solidFill>
              </a:rPr>
              <a:t> il foglio per la presenza a </a:t>
            </a:r>
            <a:r>
              <a:rPr lang="it-IT" sz="2400" b="1">
                <a:solidFill>
                  <a:srgbClr val="215584"/>
                </a:solidFill>
                <a:highlight>
                  <a:srgbClr val="FFFF00"/>
                </a:highlight>
              </a:rPr>
              <a:t>pranzo</a:t>
            </a:r>
            <a:endParaRPr/>
          </a:p>
        </p:txBody>
      </p:sp>
      <p:pic>
        <p:nvPicPr>
          <p:cNvPr id="317" name="Google Shape;317;p12" descr="Educare.it - Una proposta per la gestione positiva della relazione scuola- famigli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7680" y="2163640"/>
            <a:ext cx="4937760" cy="37320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18" name="Google Shape;3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1066800" y="236538"/>
            <a:ext cx="595884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Il personale della scuola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838200" y="1625601"/>
            <a:ext cx="5958840" cy="486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b="1" dirty="0"/>
              <a:t>Sezione A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Montali Paola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Montecchiani Giovanna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 err="1"/>
              <a:t>Perini</a:t>
            </a:r>
            <a:r>
              <a:rPr lang="it-IT" sz="6400" dirty="0"/>
              <a:t> Claudia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b="1" dirty="0"/>
              <a:t>Sezione B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Bonafede Cinzia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 err="1"/>
              <a:t>Consolini</a:t>
            </a:r>
            <a:r>
              <a:rPr lang="it-IT" sz="6400" dirty="0"/>
              <a:t> Catia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Sabatino Filomena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b="1" dirty="0"/>
              <a:t>Sezione C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 err="1"/>
              <a:t>Perini</a:t>
            </a:r>
            <a:r>
              <a:rPr lang="it-IT" sz="6400" dirty="0"/>
              <a:t> Federica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 Scotti Vanessa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 Tilli Martina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b="1" dirty="0"/>
              <a:t>Sezione D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/>
              <a:t>Carletti </a:t>
            </a:r>
            <a:r>
              <a:rPr lang="it-IT" sz="6400" dirty="0" err="1"/>
              <a:t>Monia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400" dirty="0" err="1"/>
              <a:t>Serpetti</a:t>
            </a:r>
            <a:r>
              <a:rPr lang="it-IT" sz="6400" dirty="0"/>
              <a:t> Marina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4500" dirty="0"/>
              <a:t/>
            </a:r>
            <a:br>
              <a:rPr lang="it-IT" sz="4500" dirty="0"/>
            </a:br>
            <a:endParaRPr sz="45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65" name="Google Shape;165;p3"/>
          <p:cNvSpPr txBox="1">
            <a:spLocks noGrp="1"/>
          </p:cNvSpPr>
          <p:nvPr>
            <p:ph type="ftr" idx="11"/>
          </p:nvPr>
        </p:nvSpPr>
        <p:spPr>
          <a:xfrm>
            <a:off x="6924040" y="1778000"/>
            <a:ext cx="41148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Insegnante di Religione Cattolica: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Elena Biagetti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6797040" y="4203700"/>
            <a:ext cx="42900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collaboratori scolastici</a:t>
            </a:r>
            <a:endParaRPr/>
          </a:p>
        </p:txBody>
      </p:sp>
      <p:pic>
        <p:nvPicPr>
          <p:cNvPr id="167" name="Google Shape;167;p3" descr="Opere d'arte e Quadri - Stampe e Serigrafie Artistich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1838" y="4286710"/>
            <a:ext cx="2461709" cy="246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1483179" y="1744662"/>
            <a:ext cx="3552372" cy="23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</a:pPr>
            <a:r>
              <a:rPr lang="it-IT" dirty="0"/>
              <a:t>La nostra</a:t>
            </a:r>
            <a:br>
              <a:rPr lang="it-IT" dirty="0"/>
            </a:br>
            <a:r>
              <a:rPr lang="it-IT" dirty="0"/>
              <a:t>giornata a scuola</a:t>
            </a:r>
            <a:endParaRPr dirty="0"/>
          </a:p>
        </p:txBody>
      </p:sp>
      <p:graphicFrame>
        <p:nvGraphicFramePr>
          <p:cNvPr id="174" name="Google Shape;174;p4"/>
          <p:cNvGraphicFramePr/>
          <p:nvPr/>
        </p:nvGraphicFramePr>
        <p:xfrm>
          <a:off x="6546741" y="832851"/>
          <a:ext cx="5348375" cy="5339375"/>
        </p:xfrm>
        <a:graphic>
          <a:graphicData uri="http://schemas.openxmlformats.org/drawingml/2006/table">
            <a:tbl>
              <a:tblPr>
                <a:noFill/>
                <a:tableStyleId>{BB7FFBC9-5FE8-414E-A8C5-BCBF29CB2FF1}</a:tableStyleId>
              </a:tblPr>
              <a:tblGrid>
                <a:gridCol w="12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it-IT" sz="12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8:00-9:00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INGRESSO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Accoglienza e gioco libero nei vari angoli delle sezioni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9:00-10:15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 ROUTINE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registrazione delle presenze, incarichi,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calendario,     merenda,                                                       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canzoni, poesie e giochi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10:15 -12:00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DIDATTICA ANTIMERIDIANA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didattiche per gruppi omogenei o eterogenei anche in compresenza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12:00-13:30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DI ROUTINE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uso dei servizi igienici e pranzo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13:30-15:30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DIDATTICA POMERIDIANA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gioco libero e organizzato, completamento delle attività didattiche 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15:30-16:00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USCITA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riordino, racconti, conversazioni, giochi, uscita</a:t>
                      </a:r>
                      <a:endParaRPr sz="12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4450" marR="44450" marT="45725" marB="45725" anchor="ctr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0" y="1854"/>
            <a:ext cx="119459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ook Antiqua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Dal lunedì al venerdì dalle 8:00 alle 16:00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244" y="153536"/>
            <a:ext cx="18002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5248655" y="1426128"/>
            <a:ext cx="6193927" cy="4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entury Gothic"/>
              <a:buNone/>
            </a:pP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AULE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i gruppi sezione con spazi allestiti con materiali specifici per il gioco, per i laboratori e per le attività didattiche libere e guidate</a:t>
            </a:r>
            <a:b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AULA POLIFUNZIONALE 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attività individualizzate o a piccoli gruppi, con </a:t>
            </a: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 </a:t>
            </a:r>
            <a:r>
              <a:rPr lang="it-IT" sz="1600" b="0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plesso 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lang="it-IT" sz="16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attività di lettura e prestito librario e con dispositivi multimediali</a:t>
            </a:r>
            <a:b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 MENSA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spaziosa vissuta come luogo d’incontro e socializzazione, utilizzata non solo per la merenda e il pranzo, ma anche per i momenti di intersezione </a:t>
            </a:r>
            <a:b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SALONE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POLIVALENTE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ricco di materiali strutturati e giochi per l’attività motoria, anche ambiente privilegiato per gli incontri d’intersezione e per i momenti di festa </a:t>
            </a:r>
            <a:b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1600" b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600" b="1" i="0" u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GIARDINO</a:t>
            </a:r>
            <a: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ampio e alberato per i giochi, le scoperte, le attività di osservazione ed esplorazione naturalistica, le esperienze di vita all’aria aperta e le feste</a:t>
            </a:r>
            <a:br>
              <a:rPr lang="it-IT" sz="16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1"/>
          </p:nvPr>
        </p:nvSpPr>
        <p:spPr>
          <a:xfrm>
            <a:off x="2103119" y="309182"/>
            <a:ext cx="62910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GLI SPAZI DA VIVERE INSIEME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5" name="Google Shape;185;p5" descr="Immagine che contiene aria aperta, cielo, pianta, alber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1" b="11280"/>
          <a:stretch/>
        </p:blipFill>
        <p:spPr>
          <a:xfrm rot="-375934">
            <a:off x="333161" y="1651959"/>
            <a:ext cx="4732615" cy="32564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Book Antiqua"/>
              <a:buNone/>
            </a:pPr>
            <a:r>
              <a:rPr lang="it-IT" sz="2700" b="0" i="0" u="none" strike="noStrike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it-IT" sz="2700" b="0" i="0" u="none" strike="noStrike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it-IT" sz="2700" b="0" i="0" u="none" strike="noStrike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rPr>
              <a:t>Partendo dal vissuto dei bambini svilupperemo e approfondiremo i quattro principi educativi di base che sono le finalità proprie della scuola dell’Infanzia:</a:t>
            </a:r>
            <a:r>
              <a:rPr lang="it-IT" sz="4000" b="0"/>
              <a:t/>
            </a:r>
            <a:br>
              <a:rPr lang="it-IT" sz="4000" b="0"/>
            </a:br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436228" y="2011680"/>
            <a:ext cx="11417416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584"/>
              </a:buClr>
              <a:buSzPts val="4000"/>
              <a:buFont typeface="Arial"/>
              <a:buChar char="•"/>
            </a:pP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consolidare</a:t>
            </a:r>
            <a:r>
              <a:rPr lang="it-IT" sz="4000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 l’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IDENTITA</a:t>
            </a:r>
            <a:r>
              <a:rPr lang="it-IT" sz="4000" b="0" i="0" u="none" strike="noStrike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’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584"/>
              </a:buClr>
              <a:buSzPts val="4000"/>
              <a:buFont typeface="Arial"/>
              <a:buChar char="•"/>
            </a:pP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sviluppare l’</a:t>
            </a:r>
            <a:r>
              <a:rPr lang="it-IT" sz="4000" b="0" i="0" u="none" strike="noStrike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AUTONOMIA</a:t>
            </a: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 dirty="0"/>
          </a:p>
          <a:p>
            <a:pPr marL="22860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584"/>
              </a:buClr>
              <a:buSzPts val="4000"/>
              <a:buFont typeface="Arial"/>
              <a:buChar char="•"/>
            </a:pP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acquisire </a:t>
            </a:r>
            <a:r>
              <a:rPr lang="it-IT" sz="4000" b="0" i="0" u="none" strike="noStrike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COMPETENZE</a:t>
            </a: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584"/>
              </a:buClr>
              <a:buSzPts val="4000"/>
              <a:buFont typeface="Arial"/>
              <a:buChar char="•"/>
            </a:pPr>
            <a:r>
              <a:rPr lang="it-IT" sz="4000" b="0" i="0" u="none" strike="noStrike" dirty="0">
                <a:solidFill>
                  <a:srgbClr val="215584"/>
                </a:solidFill>
                <a:latin typeface="Book Antiqua"/>
                <a:ea typeface="Book Antiqua"/>
                <a:cs typeface="Book Antiqua"/>
                <a:sym typeface="Book Antiqua"/>
              </a:rPr>
              <a:t>vivere le prime esperienze di </a:t>
            </a:r>
            <a:r>
              <a:rPr lang="it-IT" sz="4000" b="0" i="0" u="none" strike="noStrike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CITTADINANZA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</a:pPr>
            <a:r>
              <a:rPr lang="it-IT"/>
              <a:t>In che modo?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dt" idx="10"/>
          </p:nvPr>
        </p:nvSpPr>
        <p:spPr>
          <a:xfrm>
            <a:off x="838200" y="5854700"/>
            <a:ext cx="60579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La nostra didattica è orientata a favorire lo sviluppo delle competenze sollecitando un apprendimento:</a:t>
            </a: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grpSp>
        <p:nvGrpSpPr>
          <p:cNvPr id="201" name="Google Shape;201;p7"/>
          <p:cNvGrpSpPr/>
          <p:nvPr/>
        </p:nvGrpSpPr>
        <p:grpSpPr>
          <a:xfrm>
            <a:off x="5866879" y="596902"/>
            <a:ext cx="5814690" cy="5664195"/>
            <a:chOff x="1040879" y="596902"/>
            <a:chExt cx="5814690" cy="5664195"/>
          </a:xfrm>
        </p:grpSpPr>
        <p:sp>
          <p:nvSpPr>
            <p:cNvPr id="202" name="Google Shape;202;p7"/>
            <p:cNvSpPr/>
            <p:nvPr/>
          </p:nvSpPr>
          <p:spPr>
            <a:xfrm rot="5400000">
              <a:off x="3115962" y="729769"/>
              <a:ext cx="2044112" cy="17783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3525960" y="915443"/>
              <a:ext cx="1224116" cy="1407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it-IT" sz="18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LUDICO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it-IT" sz="18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ATTIVO</a:t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588004" y="1106105"/>
              <a:ext cx="1267565" cy="1025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5400000">
              <a:off x="1195314" y="729769"/>
              <a:ext cx="2044112" cy="17783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1605312" y="915443"/>
              <a:ext cx="1224116" cy="1407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5400000">
              <a:off x="2151959" y="2464812"/>
              <a:ext cx="2044112" cy="17783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2561957" y="2650486"/>
              <a:ext cx="1224116" cy="1407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it-IT" sz="12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COOPERATIVO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it-IT" sz="12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RIFLESSIVO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1040879" y="3215888"/>
              <a:ext cx="133076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5400000">
              <a:off x="4072607" y="2464812"/>
              <a:ext cx="2044112" cy="17783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4482605" y="2650486"/>
              <a:ext cx="1224116" cy="1407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 rot="5400000">
              <a:off x="3040964" y="4222062"/>
              <a:ext cx="2194109" cy="18839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3487839" y="4406827"/>
              <a:ext cx="1300358" cy="1514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EPLORATIVO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ESPERENZIALE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943602" y="4615541"/>
              <a:ext cx="556369" cy="109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5400000">
              <a:off x="1195314" y="4274853"/>
              <a:ext cx="2044112" cy="17783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1605312" y="4460527"/>
              <a:ext cx="1224116" cy="1407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bril Fatface"/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ercorsi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progetti per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crescere…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329184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Le stagioni 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4" name="Google Shape;224;p8"/>
          <p:cNvSpPr txBox="1">
            <a:spLocks noGrp="1"/>
          </p:cNvSpPr>
          <p:nvPr>
            <p:ph type="body" idx="17"/>
          </p:nvPr>
        </p:nvSpPr>
        <p:spPr>
          <a:xfrm>
            <a:off x="2703846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Facciamo festa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15"/>
          </p:nvPr>
        </p:nvSpPr>
        <p:spPr>
          <a:xfrm>
            <a:off x="5065218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Libri amici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6" name="Google Shape;226;p8"/>
          <p:cNvSpPr txBox="1">
            <a:spLocks noGrp="1"/>
          </p:cNvSpPr>
          <p:nvPr>
            <p:ph type="body" idx="13"/>
          </p:nvPr>
        </p:nvSpPr>
        <p:spPr>
          <a:xfrm>
            <a:off x="7439880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Abril Fatface"/>
                <a:ea typeface="Abril Fatface"/>
                <a:cs typeface="Abril Fatface"/>
                <a:sym typeface="Abril Fatface"/>
              </a:rPr>
              <a:t>Bravi cittadini si diventa</a:t>
            </a:r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8"/>
          </p:nvPr>
        </p:nvSpPr>
        <p:spPr>
          <a:xfrm>
            <a:off x="9810369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In strada con i più piccoli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28" name="Google Shape;228;p8"/>
          <p:cNvSpPr txBox="1">
            <a:spLocks noGrp="1"/>
          </p:cNvSpPr>
          <p:nvPr>
            <p:ph type="body" idx="7"/>
          </p:nvPr>
        </p:nvSpPr>
        <p:spPr>
          <a:xfrm>
            <a:off x="354846" y="5002529"/>
            <a:ext cx="2057400" cy="114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Per scoprire il tempo della natura e le caratteristiche delle 4 stagioni </a:t>
            </a:r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body" idx="18"/>
          </p:nvPr>
        </p:nvSpPr>
        <p:spPr>
          <a:xfrm>
            <a:off x="2758029" y="4967377"/>
            <a:ext cx="2057400" cy="17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….per condividere esperienze ed emozioni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Halloween, Natale, Carnevale, Pasqua, fine anno</a:t>
            </a:r>
            <a:endParaRPr/>
          </a:p>
        </p:txBody>
      </p:sp>
      <p:sp>
        <p:nvSpPr>
          <p:cNvPr id="230" name="Google Shape;230;p8"/>
          <p:cNvSpPr txBox="1">
            <a:spLocks noGrp="1"/>
          </p:cNvSpPr>
          <p:nvPr>
            <p:ph type="body" idx="16"/>
          </p:nvPr>
        </p:nvSpPr>
        <p:spPr>
          <a:xfrm>
            <a:off x="5074335" y="5053856"/>
            <a:ext cx="2143124" cy="16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600"/>
              <a:t>Per vivere il piacere della lettura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600"/>
              <a:t>a scuola e casa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600"/>
              <a:t>-Biblioteca itinerante-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body" idx="14"/>
          </p:nvPr>
        </p:nvSpPr>
        <p:spPr>
          <a:xfrm>
            <a:off x="7439875" y="4967375"/>
            <a:ext cx="2057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Esperienze di educazione civica per essere piccoli cittadini consapevoli e rispettosi</a:t>
            </a:r>
            <a:endParaRPr/>
          </a:p>
        </p:txBody>
      </p:sp>
      <p:sp>
        <p:nvSpPr>
          <p:cNvPr id="232" name="Google Shape;232;p8"/>
          <p:cNvSpPr txBox="1">
            <a:spLocks noGrp="1"/>
          </p:cNvSpPr>
          <p:nvPr>
            <p:ph type="body" idx="9"/>
          </p:nvPr>
        </p:nvSpPr>
        <p:spPr>
          <a:xfrm>
            <a:off x="9810369" y="4876800"/>
            <a:ext cx="20574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Per conoscere le regole della strada e acquisire comportamenti corretti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In collaborazione con C.R.I.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e polizia locale</a:t>
            </a:r>
            <a:endParaRPr/>
          </a:p>
        </p:txBody>
      </p:sp>
      <p:pic>
        <p:nvPicPr>
          <p:cNvPr id="233" name="Google Shape;233;p8" descr="Immagine che contiene dipinto, cielo, albero, Arte moder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597" y="1897334"/>
            <a:ext cx="1889035" cy="189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 descr="Bambini che festeggiano il compleanno Immagini senza sfondo e Foto Stock  ritagliate - Alamy"/>
          <p:cNvPicPr preferRelativeResize="0"/>
          <p:nvPr/>
        </p:nvPicPr>
        <p:blipFill rotWithShape="1">
          <a:blip r:embed="rId4">
            <a:alphaModFix/>
          </a:blip>
          <a:srcRect b="9305"/>
          <a:stretch/>
        </p:blipFill>
        <p:spPr>
          <a:xfrm>
            <a:off x="2570194" y="2133683"/>
            <a:ext cx="2340562" cy="166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CORSO DI EDUCAZIONE STRADALE – MAESTRA PAME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69" y="2475421"/>
            <a:ext cx="2209272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Educazione Civica alla Scuola dell'Infanzia - Istituto Comprensivo Statale  Bernardo Pasquini"/>
          <p:cNvPicPr preferRelativeResize="0"/>
          <p:nvPr/>
        </p:nvPicPr>
        <p:blipFill rotWithShape="1">
          <a:blip r:embed="rId6">
            <a:alphaModFix/>
          </a:blip>
          <a:srcRect t="10457"/>
          <a:stretch/>
        </p:blipFill>
        <p:spPr>
          <a:xfrm>
            <a:off x="7535130" y="1897334"/>
            <a:ext cx="1866900" cy="219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 descr="Poster Bambini che leggono - PIXERS.IT"/>
          <p:cNvPicPr preferRelativeResize="0"/>
          <p:nvPr/>
        </p:nvPicPr>
        <p:blipFill rotWithShape="1">
          <a:blip r:embed="rId7">
            <a:alphaModFix/>
          </a:blip>
          <a:srcRect b="9587"/>
          <a:stretch/>
        </p:blipFill>
        <p:spPr>
          <a:xfrm>
            <a:off x="5065218" y="1647188"/>
            <a:ext cx="2143125" cy="193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7FC6"/>
              </a:buClr>
              <a:buSzPts val="4400"/>
              <a:buFont typeface="Abril Fatface"/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… ancora progetti … ed iniziative!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4" name="Google Shape;244;p9"/>
          <p:cNvSpPr txBox="1">
            <a:spLocks noGrp="1"/>
          </p:cNvSpPr>
          <p:nvPr>
            <p:ph type="body" idx="1"/>
          </p:nvPr>
        </p:nvSpPr>
        <p:spPr>
          <a:xfrm>
            <a:off x="329184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Amici di oggi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e di ieri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5" name="Google Shape;245;p9"/>
          <p:cNvSpPr txBox="1">
            <a:spLocks noGrp="1"/>
          </p:cNvSpPr>
          <p:nvPr>
            <p:ph type="body" idx="17"/>
          </p:nvPr>
        </p:nvSpPr>
        <p:spPr>
          <a:xfrm>
            <a:off x="2703846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Musica e movimento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6" name="Google Shape;246;p9"/>
          <p:cNvSpPr txBox="1">
            <a:spLocks noGrp="1"/>
          </p:cNvSpPr>
          <p:nvPr>
            <p:ph type="body" idx="13"/>
          </p:nvPr>
        </p:nvSpPr>
        <p:spPr>
          <a:xfrm>
            <a:off x="7439880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Abril Fatface"/>
                <a:ea typeface="Abril Fatface"/>
                <a:cs typeface="Abril Fatface"/>
                <a:sym typeface="Abril Fatface"/>
              </a:rPr>
              <a:t>Io leggo perchè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8"/>
          </p:nvPr>
        </p:nvSpPr>
        <p:spPr>
          <a:xfrm>
            <a:off x="9810369" y="4242815"/>
            <a:ext cx="2057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Raccolta punti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8" name="Google Shape;248;p9"/>
          <p:cNvSpPr txBox="1">
            <a:spLocks noGrp="1"/>
          </p:cNvSpPr>
          <p:nvPr>
            <p:ph type="body" idx="7"/>
          </p:nvPr>
        </p:nvSpPr>
        <p:spPr>
          <a:xfrm>
            <a:off x="354846" y="5002529"/>
            <a:ext cx="2057400" cy="114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Percorso di continuità infanzia e primaria</a:t>
            </a: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body" idx="18"/>
          </p:nvPr>
        </p:nvSpPr>
        <p:spPr>
          <a:xfrm>
            <a:off x="2758025" y="5020829"/>
            <a:ext cx="20574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Progetto con esperto esterno</a:t>
            </a: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body" idx="14"/>
          </p:nvPr>
        </p:nvSpPr>
        <p:spPr>
          <a:xfrm>
            <a:off x="7439880" y="4967377"/>
            <a:ext cx="2057400" cy="114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Leggere per costruire il futuro</a:t>
            </a: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body" idx="9"/>
          </p:nvPr>
        </p:nvSpPr>
        <p:spPr>
          <a:xfrm>
            <a:off x="9810369" y="5002529"/>
            <a:ext cx="2057400" cy="131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…per ampliare il materiale scolastico</a:t>
            </a:r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pic>
        <p:nvPicPr>
          <p:cNvPr id="253" name="Google Shape;253;p9" descr="IO LEGGO PERCHE' - DONA UN LIBRO ALLA TUA SCUOLA - Notizie - Istituto  Comprensivo Canale (CN) - Canale (CN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619" y="2310598"/>
            <a:ext cx="29527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 descr="Etichette Olografiche Anticontraffazione a dato variabile o con logo fiss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2200" y="2181041"/>
            <a:ext cx="197393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 descr="Bambini che ballano manifesti da muro • poster ritaglio, ritmo, battere |  myloview.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3846" y="2109501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 descr="CONTINUITA' SCUOLA DELL'INFANZIA – SCUOLA PRIMARIA – Istituto Comprensivo  Statale &quot;Massimo Troisi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70" y="2310598"/>
            <a:ext cx="2312876" cy="175970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/>
          <p:nvPr/>
        </p:nvSpPr>
        <p:spPr>
          <a:xfrm>
            <a:off x="5542677" y="2006988"/>
            <a:ext cx="1052653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bril Fatface"/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Occasioni di incontro con i genitori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4" name="Google Shape;264;p10"/>
          <p:cNvGrpSpPr/>
          <p:nvPr/>
        </p:nvGrpSpPr>
        <p:grpSpPr>
          <a:xfrm>
            <a:off x="1143000" y="1214676"/>
            <a:ext cx="9982200" cy="4393871"/>
            <a:chOff x="0" y="-80724"/>
            <a:chExt cx="9982200" cy="4393871"/>
          </a:xfrm>
        </p:grpSpPr>
        <p:sp>
          <p:nvSpPr>
            <p:cNvPr id="265" name="Google Shape;265;p10"/>
            <p:cNvSpPr/>
            <p:nvPr/>
          </p:nvSpPr>
          <p:spPr>
            <a:xfrm>
              <a:off x="0" y="2239914"/>
              <a:ext cx="9982200" cy="186659"/>
            </a:xfrm>
            <a:prstGeom prst="rect">
              <a:avLst/>
            </a:prstGeom>
            <a:solidFill>
              <a:srgbClr val="EE7B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6" name="Google Shape;266;p10"/>
            <p:cNvCxnSpPr/>
            <p:nvPr/>
          </p:nvCxnSpPr>
          <p:spPr>
            <a:xfrm>
              <a:off x="1640063" y="1428383"/>
              <a:ext cx="0" cy="1084538"/>
            </a:xfrm>
            <a:prstGeom prst="straightConnector1">
              <a:avLst/>
            </a:prstGeom>
            <a:solidFill>
              <a:srgbClr val="EE7B96"/>
            </a:solidFill>
            <a:ln w="12700" cap="flat" cmpd="sng">
              <a:solidFill>
                <a:srgbClr val="EE7B9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67" name="Google Shape;267;p10"/>
            <p:cNvSpPr/>
            <p:nvPr/>
          </p:nvSpPr>
          <p:spPr>
            <a:xfrm>
              <a:off x="0" y="-80724"/>
              <a:ext cx="3280126" cy="176950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0" y="-80724"/>
              <a:ext cx="3280126" cy="1769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25" tIns="86750" rIns="144325" bIns="86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it-IT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* </a:t>
              </a:r>
              <a:r>
                <a:rPr lang="it-IT" sz="16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Colloqui  </a:t>
              </a:r>
              <a:r>
                <a:rPr lang="it-IT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Bambini nuovi iscritti (già fatti)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r>
                <a:rPr lang="it-IT" sz="1200" b="1" i="0" u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* </a:t>
              </a:r>
              <a:r>
                <a:rPr lang="it-IT" sz="1600" b="1" i="0" u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Assemblea generale </a:t>
              </a:r>
              <a:r>
                <a:rPr lang="it-IT" sz="1200" b="0" i="0" u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 illustrare la programmazione di plesso </a:t>
              </a:r>
              <a:r>
                <a:rPr lang="it-IT" sz="1200" b="1" i="0" u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 eleggere i rappresentanti </a:t>
              </a:r>
              <a:r>
                <a:rPr lang="it-IT" sz="1200" b="0" i="0" u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 sezione per il rinnovo del Consiglio di Intersezione 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41833" y="2586628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341833" y="2586628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it-IT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OTTOBRE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574591" y="2342617"/>
              <a:ext cx="130942" cy="142702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2" name="Google Shape;272;p10"/>
            <p:cNvCxnSpPr/>
            <p:nvPr/>
          </p:nvCxnSpPr>
          <p:spPr>
            <a:xfrm>
              <a:off x="3330647" y="2288912"/>
              <a:ext cx="0" cy="975295"/>
            </a:xfrm>
            <a:prstGeom prst="straightConnector1">
              <a:avLst/>
            </a:prstGeom>
            <a:solidFill>
              <a:srgbClr val="EE7B96"/>
            </a:solidFill>
            <a:ln w="12700" cap="flat" cmpd="sng">
              <a:solidFill>
                <a:srgbClr val="EE7B9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73" name="Google Shape;273;p10"/>
            <p:cNvSpPr/>
            <p:nvPr/>
          </p:nvSpPr>
          <p:spPr>
            <a:xfrm>
              <a:off x="1723330" y="3167816"/>
              <a:ext cx="3214635" cy="114533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1723330" y="3167816"/>
              <a:ext cx="3214635" cy="1145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25" tIns="62425" rIns="144325" bIns="62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Book Antiqua"/>
                <a:buNone/>
              </a:pPr>
              <a:r>
                <a:rPr lang="it-IT" sz="1200" b="0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*</a:t>
              </a:r>
              <a:r>
                <a:rPr lang="it-IT" sz="1600" b="1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Incontro d’intersezione </a:t>
              </a:r>
              <a:r>
                <a:rPr lang="it-IT" sz="1200" b="0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con i rappresentanti dei genitori 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Book Antiqua"/>
                <a:buNone/>
              </a:pPr>
              <a:r>
                <a:rPr lang="it-IT" sz="1200" b="0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*</a:t>
              </a:r>
              <a:r>
                <a:rPr lang="it-IT" sz="1600" b="1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Colloqui </a:t>
              </a:r>
              <a:r>
                <a:rPr lang="it-IT" sz="1200" b="0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Bambini del II e III anno</a:t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002286" y="1633270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2002286" y="1633270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it-IT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NOVEMBRE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3266483" y="2269079"/>
              <a:ext cx="128328" cy="12832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8" name="Google Shape;278;p10"/>
            <p:cNvCxnSpPr/>
            <p:nvPr/>
          </p:nvCxnSpPr>
          <p:spPr>
            <a:xfrm>
              <a:off x="4991100" y="1402279"/>
              <a:ext cx="0" cy="975295"/>
            </a:xfrm>
            <a:prstGeom prst="straightConnector1">
              <a:avLst/>
            </a:prstGeom>
            <a:solidFill>
              <a:srgbClr val="EE7B96"/>
            </a:solidFill>
            <a:ln w="12700" cap="flat" cmpd="sng">
              <a:solidFill>
                <a:srgbClr val="EE7B9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79" name="Google Shape;279;p10"/>
            <p:cNvSpPr/>
            <p:nvPr/>
          </p:nvSpPr>
          <p:spPr>
            <a:xfrm>
              <a:off x="3383782" y="699294"/>
              <a:ext cx="3214635" cy="78290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3383782" y="699294"/>
              <a:ext cx="3214635" cy="78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25" tIns="42675" rIns="144325" bIns="42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it-IT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Book Antiqua"/>
                <a:buNone/>
              </a:pPr>
              <a:r>
                <a:rPr lang="it-IT" sz="1600" b="1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Incontro d’intersezione </a:t>
              </a:r>
              <a:r>
                <a:rPr lang="it-IT" sz="1200" b="0" i="0" u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con i rappresentanti dei genitori </a:t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3662738" y="2505904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3662738" y="2505904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it-IT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APRILE</a:t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926935" y="2269079"/>
              <a:ext cx="128328" cy="12832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10"/>
            <p:cNvCxnSpPr/>
            <p:nvPr/>
          </p:nvCxnSpPr>
          <p:spPr>
            <a:xfrm>
              <a:off x="6651552" y="2288912"/>
              <a:ext cx="0" cy="975295"/>
            </a:xfrm>
            <a:prstGeom prst="straightConnector1">
              <a:avLst/>
            </a:prstGeom>
            <a:solidFill>
              <a:srgbClr val="EE7B96"/>
            </a:solidFill>
            <a:ln w="12700" cap="flat" cmpd="sng">
              <a:solidFill>
                <a:srgbClr val="EE7B9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85" name="Google Shape;285;p10"/>
            <p:cNvSpPr/>
            <p:nvPr/>
          </p:nvSpPr>
          <p:spPr>
            <a:xfrm>
              <a:off x="5044234" y="3184878"/>
              <a:ext cx="3214635" cy="76997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5044234" y="3184878"/>
              <a:ext cx="3214635" cy="769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25" tIns="41975" rIns="144325" bIns="41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it-IT" sz="1600" b="1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Colloqui </a:t>
              </a:r>
              <a:r>
                <a:rPr lang="it-IT" sz="12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 tutti</a:t>
              </a:r>
              <a:endParaRPr sz="1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5323190" y="1633270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5323190" y="1633270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it-IT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MAGGIO</a:t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6587387" y="2269079"/>
              <a:ext cx="128328" cy="12832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10"/>
            <p:cNvCxnSpPr/>
            <p:nvPr/>
          </p:nvCxnSpPr>
          <p:spPr>
            <a:xfrm>
              <a:off x="8312004" y="1446611"/>
              <a:ext cx="0" cy="886632"/>
            </a:xfrm>
            <a:prstGeom prst="straightConnector1">
              <a:avLst/>
            </a:prstGeom>
            <a:solidFill>
              <a:srgbClr val="EE7B96"/>
            </a:solidFill>
            <a:ln w="12700" cap="flat" cmpd="sng">
              <a:solidFill>
                <a:srgbClr val="EE7B96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91" name="Google Shape;291;p10"/>
            <p:cNvSpPr/>
            <p:nvPr/>
          </p:nvSpPr>
          <p:spPr>
            <a:xfrm>
              <a:off x="6850806" y="746638"/>
              <a:ext cx="2922395" cy="69997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6850806" y="746638"/>
              <a:ext cx="2922395" cy="699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25" tIns="41975" rIns="144325" bIns="41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it-IT" sz="16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Saluto finale </a:t>
              </a:r>
              <a:r>
                <a:rPr lang="it-IT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 i bambini dell’ultimo anno</a:t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983642" y="2505904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6983642" y="2505904"/>
              <a:ext cx="2656723" cy="52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rPr lang="it-IT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GIUGNO</a:t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8253673" y="2274912"/>
              <a:ext cx="116662" cy="116662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E7B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nello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573</Words>
  <Application>Microsoft Office PowerPoint</Application>
  <PresentationFormat>Widescreen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Calibri</vt:lpstr>
      <vt:lpstr>Abril Fatface</vt:lpstr>
      <vt:lpstr>Arial</vt:lpstr>
      <vt:lpstr>Century Gothic</vt:lpstr>
      <vt:lpstr>Book Antiqua</vt:lpstr>
      <vt:lpstr>Pennello</vt:lpstr>
      <vt:lpstr>“Le cose di ogni giorno raccontano segreti…”</vt:lpstr>
      <vt:lpstr>Il personale della scuola</vt:lpstr>
      <vt:lpstr>La nostra giornata a scuola</vt:lpstr>
      <vt:lpstr>4 AULE per i gruppi sezione con spazi allestiti con materiali specifici per il gioco, per i laboratori e per le attività didattiche libere e guidate  1 AULA POLIFUNZIONALE per attività individualizzate o a piccoli gruppi, con BIBLIOTECA di plesso per attività di lettura e prestito librario e con dispositivi multimediali  SALA MENSA spaziosa vissuta come luogo d’incontro e socializzazione, utilizzata non solo per la merenda e il pranzo, ma anche per i momenti di intersezione  IL SALONE POLIVALENTE ricco di materiali strutturati e giochi per l’attività motoria, anche ambiente privilegiato per gli incontri d’intersezione e per i momenti di festa   IL GIARDINO ampio e alberato per i giochi, le scoperte, le attività di osservazione ed esplorazione naturalistica, le esperienze di vita all’aria aperta e le feste </vt:lpstr>
      <vt:lpstr> Partendo dal vissuto dei bambini svilupperemo e approfondiremo i quattro principi educativi di base che sono le finalità proprie della scuola dell’Infanzia: </vt:lpstr>
      <vt:lpstr>In che modo?</vt:lpstr>
      <vt:lpstr>Percorsi, progetti per crescere…</vt:lpstr>
      <vt:lpstr>… ancora progetti … ed iniziative! </vt:lpstr>
      <vt:lpstr>Occasioni di incontro con i genitori</vt:lpstr>
      <vt:lpstr>Uscite didattiche</vt:lpstr>
      <vt:lpstr>Collaborare insieme per garantire il buon funzionamento della vita scolastica e la sicurezza dei bambini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 primo incontro scuola famiglia a.s. 2023/24</dc:title>
  <dc:creator>fausto lombardi</dc:creator>
  <cp:lastModifiedBy>utente</cp:lastModifiedBy>
  <cp:revision>4</cp:revision>
  <dcterms:created xsi:type="dcterms:W3CDTF">2023-10-15T10:25:22Z</dcterms:created>
  <dcterms:modified xsi:type="dcterms:W3CDTF">2023-11-25T00:49:35Z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